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6" r:id="rId3"/>
    <p:sldMasterId id="2147483660" r:id="rId4"/>
    <p:sldMasterId id="2147483662" r:id="rId5"/>
    <p:sldMasterId id="2147483666" r:id="rId6"/>
    <p:sldMasterId id="2147483668" r:id="rId7"/>
  </p:sldMasterIdLst>
  <p:notesMasterIdLst>
    <p:notesMasterId r:id="rId23"/>
  </p:notesMasterIdLst>
  <p:sldIdLst>
    <p:sldId id="256" r:id="rId8"/>
    <p:sldId id="274" r:id="rId9"/>
    <p:sldId id="259" r:id="rId10"/>
    <p:sldId id="257" r:id="rId11"/>
    <p:sldId id="258" r:id="rId12"/>
    <p:sldId id="260" r:id="rId13"/>
    <p:sldId id="261" r:id="rId14"/>
    <p:sldId id="266" r:id="rId15"/>
    <p:sldId id="263" r:id="rId16"/>
    <p:sldId id="264" r:id="rId17"/>
    <p:sldId id="262" r:id="rId18"/>
    <p:sldId id="269" r:id="rId19"/>
    <p:sldId id="271" r:id="rId20"/>
    <p:sldId id="275" r:id="rId21"/>
    <p:sldId id="273" r:id="rId22"/>
  </p:sldIdLst>
  <p:sldSz cx="14630400" cy="8229600"/>
  <p:notesSz cx="8229600" cy="14630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BAF1"/>
    <a:srgbClr val="FEF4FD"/>
    <a:srgbClr val="FBD9F7"/>
    <a:srgbClr val="F27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6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76428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move the slide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</a:p>
        </p:txBody>
      </p:sp>
      <p:sp>
        <p:nvSpPr>
          <p:cNvPr id="5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</a:p>
        </p:txBody>
      </p:sp>
      <p:sp>
        <p:nvSpPr>
          <p:cNvPr id="56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</a:p>
        </p:txBody>
      </p:sp>
      <p:sp>
        <p:nvSpPr>
          <p:cNvPr id="57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</a:p>
        </p:txBody>
      </p:sp>
      <p:sp>
        <p:nvSpPr>
          <p:cNvPr id="58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22B69D3C-1CC3-4D9F-ABE0-B2430DE3BA09}" type="slidenum">
              <a:rPr lang="en-US" sz="1400" b="0" u="none" strike="noStrike">
                <a:solidFill>
                  <a:srgbClr val="000000"/>
                </a:solidFill>
                <a:uFillTx/>
                <a:latin typeface="Times New Roman"/>
              </a:rPr>
              <a:t>‹N°›</a:t>
            </a:fld>
            <a:endParaRPr lang="en-US" sz="14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0011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F261F18-2BC2-4CDD-BE2D-BA747DA84C32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5101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AE33BC6-C785-4CA0-958C-CCECF9A01FC9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12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4756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F261F18-2BC2-4CDD-BE2D-BA747DA84C32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2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451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D3BE3919-4BC4-4AA1-9650-8D3DB4B609C3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3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0425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83444CE7-7BA0-49E1-B65E-0B92835FD2AA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4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9092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CE9DE85A-E671-4EDB-8324-1E863766526D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5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433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84A01EB-D9CC-436A-A22E-F07CA182570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6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6730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B0B1A6B-4AAA-4912-A7B4-288DF6FC7B97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8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183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9A803829-D77A-49C7-81EF-849636F612BE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9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756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216000" indent="-216000">
              <a:buNone/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BB747821-B3A4-4C35-97EE-23597A062CF9}" type="slidenum">
              <a:rPr lang="en-US" sz="1200" b="0" u="none" strike="noStrike">
                <a:solidFill>
                  <a:srgbClr val="000000"/>
                </a:solidFill>
                <a:uFillTx/>
                <a:latin typeface="Times New Roman"/>
              </a:rPr>
              <a:t>11</a:t>
            </a:fld>
            <a:endParaRPr lang="en-US" sz="1200" b="0" u="none" strike="noStrike">
              <a:solidFill>
                <a:srgbClr val="000000"/>
              </a:solidFill>
              <a:uFillTx/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98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0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Image 0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14628960" cy="8228160"/>
          </a:xfrm>
          <a:prstGeom prst="rect">
            <a:avLst/>
          </a:prstGeom>
          <a:ln w="0">
            <a:noFill/>
          </a:ln>
        </p:spPr>
      </p:pic>
      <p:sp>
        <p:nvSpPr>
          <p:cNvPr id="44" name="Shape 0"/>
          <p:cNvSpPr/>
          <p:nvPr/>
        </p:nvSpPr>
        <p:spPr>
          <a:xfrm>
            <a:off x="0" y="0"/>
            <a:ext cx="14628960" cy="822816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45" name="Image 1" descr="preencoded.png">
            <a:hlinkClick r:id="rId4"/>
          </p:cNvPr>
          <p:cNvPicPr/>
          <p:nvPr/>
        </p:nvPicPr>
        <p:blipFill>
          <a:blip r:embed="rId5"/>
          <a:stretch/>
        </p:blipFill>
        <p:spPr>
          <a:xfrm>
            <a:off x="12839040" y="7749720"/>
            <a:ext cx="1721160" cy="41004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61"/>
          <p:cNvPicPr/>
          <p:nvPr/>
        </p:nvPicPr>
        <p:blipFill>
          <a:blip r:embed="rId3"/>
          <a:stretch/>
        </p:blipFill>
        <p:spPr>
          <a:xfrm>
            <a:off x="4065813" y="1738993"/>
            <a:ext cx="6061431" cy="4139293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163"/>
          <p:cNvPicPr/>
          <p:nvPr/>
        </p:nvPicPr>
        <p:blipFill>
          <a:blip r:embed="rId2"/>
          <a:stretch/>
        </p:blipFill>
        <p:spPr>
          <a:xfrm>
            <a:off x="166380" y="1314450"/>
            <a:ext cx="14196600" cy="5751360"/>
          </a:xfrm>
          <a:prstGeom prst="rect">
            <a:avLst/>
          </a:prstGeom>
          <a:ln w="0">
            <a:noFill/>
          </a:ln>
        </p:spPr>
      </p:pic>
      <p:sp>
        <p:nvSpPr>
          <p:cNvPr id="5" name="Chevron 4"/>
          <p:cNvSpPr/>
          <p:nvPr/>
        </p:nvSpPr>
        <p:spPr>
          <a:xfrm>
            <a:off x="333302" y="364736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Text 0"/>
          <p:cNvSpPr/>
          <p:nvPr/>
        </p:nvSpPr>
        <p:spPr>
          <a:xfrm>
            <a:off x="975544" y="326636"/>
            <a:ext cx="6996630" cy="140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erif Pro Semi Bold"/>
                <a:ea typeface="Source Serif Pro Semi Bold"/>
              </a:rPr>
              <a:t>Architecture</a:t>
            </a:r>
            <a:r>
              <a:rPr lang="en-US" sz="4400" b="1" u="none" strike="noStrike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technique </a:t>
            </a:r>
            <a:r>
              <a:rPr lang="en-US" sz="4400" b="1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erif Pro Semi Bold"/>
                <a:ea typeface="Source Serif Pro Semi Bold"/>
              </a:rPr>
              <a:t>:</a:t>
            </a:r>
            <a:endParaRPr lang="en-US" sz="4400" b="1" u="none" strike="noStrike" spc="-88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Source Serif Pro Semi Bold"/>
              <a:ea typeface="Source Serif Pro Semi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 0"/>
          <p:cNvSpPr/>
          <p:nvPr/>
        </p:nvSpPr>
        <p:spPr>
          <a:xfrm>
            <a:off x="1497510" y="877170"/>
            <a:ext cx="9537840" cy="70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erif Pro Semi Bold"/>
                <a:ea typeface="Source Serif Pro Semi Bold"/>
              </a:rPr>
              <a:t>Impact : U</a:t>
            </a:r>
            <a:r>
              <a:rPr lang="en-US" sz="4400" b="1" u="none" strike="noStrike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n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catalyseur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pour un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avenir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plus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sûr</a:t>
            </a:r>
            <a:endParaRPr lang="en-US" sz="4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33" name="Shape 1"/>
          <p:cNvSpPr/>
          <p:nvPr/>
        </p:nvSpPr>
        <p:spPr>
          <a:xfrm>
            <a:off x="837720" y="2167560"/>
            <a:ext cx="2157480" cy="1355760"/>
          </a:xfrm>
          <a:prstGeom prst="roundRect">
            <a:avLst>
              <a:gd name="adj" fmla="val 7408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Text 2"/>
          <p:cNvSpPr/>
          <p:nvPr/>
        </p:nvSpPr>
        <p:spPr>
          <a:xfrm>
            <a:off x="1084680" y="2606760"/>
            <a:ext cx="14796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750"/>
              </a:lnSpc>
              <a:tabLst>
                <a:tab pos="0" algn="l"/>
              </a:tabLst>
            </a:pPr>
            <a:r>
              <a:rPr lang="en-US" sz="2350" b="0" u="none" strike="noStrike" spc="-48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1</a:t>
            </a:r>
            <a:endParaRPr lang="en-US" sz="2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Text 3"/>
          <p:cNvSpPr/>
          <p:nvPr/>
        </p:nvSpPr>
        <p:spPr>
          <a:xfrm>
            <a:off x="3236040" y="213816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Réduction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des accidents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36" name="Text 4"/>
          <p:cNvSpPr/>
          <p:nvPr/>
        </p:nvSpPr>
        <p:spPr>
          <a:xfrm>
            <a:off x="3236040" y="2610120"/>
            <a:ext cx="5203110" cy="1372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mesures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proactives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visent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à 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minimizer</a:t>
            </a:r>
          </a:p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accidents du travail et à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garantir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un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environnement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plus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sûr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Shape 5"/>
          <p:cNvSpPr/>
          <p:nvPr/>
        </p:nvSpPr>
        <p:spPr>
          <a:xfrm>
            <a:off x="3116520" y="3509640"/>
            <a:ext cx="10555200" cy="1368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4560" rIns="90000" bIns="-3456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Shape 6"/>
          <p:cNvSpPr/>
          <p:nvPr/>
        </p:nvSpPr>
        <p:spPr>
          <a:xfrm>
            <a:off x="837720" y="3644640"/>
            <a:ext cx="4316760" cy="1738800"/>
          </a:xfrm>
          <a:prstGeom prst="roundRect">
            <a:avLst>
              <a:gd name="adj" fmla="val 5777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9" name="Text 7"/>
          <p:cNvSpPr/>
          <p:nvPr/>
        </p:nvSpPr>
        <p:spPr>
          <a:xfrm>
            <a:off x="1084680" y="4275360"/>
            <a:ext cx="14796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750"/>
              </a:lnSpc>
              <a:tabLst>
                <a:tab pos="0" algn="l"/>
              </a:tabLst>
            </a:pPr>
            <a:r>
              <a:rPr lang="en-US" sz="2350" b="0" u="none" strike="noStrike" spc="-48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2</a:t>
            </a:r>
            <a:endParaRPr lang="en-US" sz="2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 8"/>
          <p:cNvSpPr/>
          <p:nvPr/>
        </p:nvSpPr>
        <p:spPr>
          <a:xfrm>
            <a:off x="5395320" y="3883680"/>
            <a:ext cx="324000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Amélioration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des temps de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réponse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41" name="Text 9"/>
          <p:cNvSpPr/>
          <p:nvPr/>
        </p:nvSpPr>
        <p:spPr>
          <a:xfrm>
            <a:off x="5395320" y="4379400"/>
            <a:ext cx="815652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les notifications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temps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réel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permettent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réagir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rapidement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aux situations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d'urgence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qui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peut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sauver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vies et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biens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Shape 10"/>
          <p:cNvSpPr/>
          <p:nvPr/>
        </p:nvSpPr>
        <p:spPr>
          <a:xfrm>
            <a:off x="5275800" y="5369400"/>
            <a:ext cx="8395920" cy="13680"/>
          </a:xfrm>
          <a:prstGeom prst="roundRect">
            <a:avLst>
              <a:gd name="adj" fmla="val 659712"/>
            </a:avLst>
          </a:prstGeom>
          <a:solidFill>
            <a:srgbClr val="D6BAD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4560" rIns="90000" bIns="-3456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Shape 11"/>
          <p:cNvSpPr/>
          <p:nvPr/>
        </p:nvSpPr>
        <p:spPr>
          <a:xfrm>
            <a:off x="837720" y="5504400"/>
            <a:ext cx="6476040" cy="1738800"/>
          </a:xfrm>
          <a:prstGeom prst="roundRect">
            <a:avLst>
              <a:gd name="adj" fmla="val 5777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Text 12"/>
          <p:cNvSpPr/>
          <p:nvPr/>
        </p:nvSpPr>
        <p:spPr>
          <a:xfrm>
            <a:off x="1084680" y="6135120"/>
            <a:ext cx="147960" cy="47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750"/>
              </a:lnSpc>
              <a:tabLst>
                <a:tab pos="0" algn="l"/>
              </a:tabLst>
            </a:pPr>
            <a:r>
              <a:rPr lang="en-US" sz="2350" b="0" u="none" strike="noStrike" spc="-48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3</a:t>
            </a:r>
            <a:endParaRPr lang="en-US" sz="23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5" name="Text 13"/>
          <p:cNvSpPr/>
          <p:nvPr/>
        </p:nvSpPr>
        <p:spPr>
          <a:xfrm>
            <a:off x="7554600" y="5743800"/>
            <a:ext cx="300636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Une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culture de la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sécurité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renforcée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46" name="Text 14"/>
          <p:cNvSpPr/>
          <p:nvPr/>
        </p:nvSpPr>
        <p:spPr>
          <a:xfrm>
            <a:off x="7554600" y="6239160"/>
            <a:ext cx="6847200" cy="750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encourage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une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culture de la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sensibilisation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à la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du respect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règles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parmi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la direction.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7" name="Image 146"/>
          <p:cNvPicPr/>
          <p:nvPr/>
        </p:nvPicPr>
        <p:blipFill>
          <a:blip r:embed="rId3"/>
          <a:stretch/>
        </p:blipFill>
        <p:spPr>
          <a:xfrm>
            <a:off x="12519000" y="7783560"/>
            <a:ext cx="2065680" cy="446040"/>
          </a:xfrm>
          <a:prstGeom prst="rect">
            <a:avLst/>
          </a:prstGeom>
          <a:ln w="0">
            <a:noFill/>
          </a:ln>
        </p:spPr>
      </p:pic>
      <p:sp>
        <p:nvSpPr>
          <p:cNvPr id="21" name="Chevron 20"/>
          <p:cNvSpPr/>
          <p:nvPr/>
        </p:nvSpPr>
        <p:spPr>
          <a:xfrm>
            <a:off x="837720" y="937800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 0"/>
          <p:cNvSpPr/>
          <p:nvPr/>
        </p:nvSpPr>
        <p:spPr>
          <a:xfrm>
            <a:off x="1145640" y="430611"/>
            <a:ext cx="63604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700"/>
              </a:lnSpc>
              <a:tabLst>
                <a:tab pos="0" algn="l"/>
              </a:tabLst>
            </a:pP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Marché </a:t>
            </a:r>
            <a:r>
              <a:rPr lang="en-US" sz="3750" b="1" u="none" strike="noStrike" spc="-77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Cible</a:t>
            </a: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: Applications </a:t>
            </a:r>
            <a:r>
              <a:rPr lang="en-US" sz="3750" b="1" u="none" strike="noStrike" spc="-77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dans</a:t>
            </a: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3750" b="1" u="none" strike="noStrike" spc="-77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tous</a:t>
            </a: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les </a:t>
            </a:r>
            <a:r>
              <a:rPr lang="en-US" sz="3750" b="1" u="none" strike="noStrike" spc="-77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secteurs</a:t>
            </a: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3750" b="1" u="none" strike="noStrike" spc="-77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d'activité</a:t>
            </a:r>
            <a:endParaRPr lang="en-US" sz="375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pic>
        <p:nvPicPr>
          <p:cNvPr id="183" name="Image 0" descr="preencoded.png"/>
          <p:cNvPicPr/>
          <p:nvPr/>
        </p:nvPicPr>
        <p:blipFill>
          <a:blip r:embed="rId3"/>
          <a:stretch/>
        </p:blipFill>
        <p:spPr>
          <a:xfrm>
            <a:off x="3198240" y="1572480"/>
            <a:ext cx="1631880" cy="1483920"/>
          </a:xfrm>
          <a:prstGeom prst="rect">
            <a:avLst/>
          </a:prstGeom>
          <a:ln w="0">
            <a:noFill/>
          </a:ln>
        </p:spPr>
      </p:pic>
      <p:sp>
        <p:nvSpPr>
          <p:cNvPr id="184" name="Text 1"/>
          <p:cNvSpPr/>
          <p:nvPr/>
        </p:nvSpPr>
        <p:spPr>
          <a:xfrm>
            <a:off x="3951360" y="2302920"/>
            <a:ext cx="12636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200"/>
              </a:lnSpc>
              <a:tabLst>
                <a:tab pos="0" algn="l"/>
              </a:tabLst>
            </a:pPr>
            <a:r>
              <a:rPr lang="en-US" sz="2800" b="1" spc="-40" dirty="0" smtClean="0">
                <a:solidFill>
                  <a:srgbClr val="272525"/>
                </a:solidFill>
                <a:latin typeface="Source Serif Pro Semi Bold"/>
                <a:ea typeface="Source Serif Pro Semi Bold"/>
              </a:rPr>
              <a:t>43</a:t>
            </a:r>
            <a:r>
              <a:rPr lang="en-US" sz="2800" b="1" u="none" strike="noStrike" spc="-40" dirty="0" smtClean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%</a:t>
            </a:r>
            <a:endParaRPr lang="en-US" sz="2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Text 2"/>
          <p:cNvSpPr/>
          <p:nvPr/>
        </p:nvSpPr>
        <p:spPr>
          <a:xfrm>
            <a:off x="5036040" y="1776960"/>
            <a:ext cx="2402280" cy="29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Usines</a:t>
            </a: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 fabrication</a:t>
            </a:r>
            <a:endParaRPr lang="en-US" sz="185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Text 3"/>
          <p:cNvSpPr/>
          <p:nvPr/>
        </p:nvSpPr>
        <p:spPr>
          <a:xfrm>
            <a:off x="5036040" y="2199960"/>
            <a:ext cx="8673480" cy="6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 spc="-3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Contrôler la sécurité des travailleurs, veiller au respect des exigences en matière d'équipement de sécurité et détecter rapidement les signaux d'incendie ou de détresse.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Shape 4"/>
          <p:cNvSpPr/>
          <p:nvPr/>
        </p:nvSpPr>
        <p:spPr>
          <a:xfrm>
            <a:off x="4883040" y="3073680"/>
            <a:ext cx="8979840" cy="10080"/>
          </a:xfrm>
          <a:prstGeom prst="roundRect">
            <a:avLst>
              <a:gd name="adj" fmla="val 750757"/>
            </a:avLst>
          </a:prstGeom>
          <a:solidFill>
            <a:srgbClr val="D6BAD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6720" rIns="90000" bIns="-3672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8" name="Image 1" descr="preencoded.png"/>
          <p:cNvPicPr/>
          <p:nvPr/>
        </p:nvPicPr>
        <p:blipFill>
          <a:blip r:embed="rId4"/>
          <a:stretch/>
        </p:blipFill>
        <p:spPr>
          <a:xfrm>
            <a:off x="2381760" y="3108960"/>
            <a:ext cx="3265560" cy="1483920"/>
          </a:xfrm>
          <a:prstGeom prst="rect">
            <a:avLst/>
          </a:prstGeom>
          <a:ln w="0">
            <a:noFill/>
          </a:ln>
        </p:spPr>
      </p:pic>
      <p:sp>
        <p:nvSpPr>
          <p:cNvPr id="189" name="Text 5"/>
          <p:cNvSpPr/>
          <p:nvPr/>
        </p:nvSpPr>
        <p:spPr>
          <a:xfrm>
            <a:off x="3951360" y="3647160"/>
            <a:ext cx="12636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200"/>
              </a:lnSpc>
              <a:tabLst>
                <a:tab pos="0" algn="l"/>
              </a:tabLst>
            </a:pPr>
            <a:r>
              <a:rPr lang="en-US" sz="2800" b="1" spc="-40" dirty="0" smtClean="0">
                <a:solidFill>
                  <a:srgbClr val="272525"/>
                </a:solidFill>
                <a:latin typeface="Source Serif Pro Semi Bold"/>
                <a:ea typeface="Source Serif Pro Semi Bold"/>
              </a:rPr>
              <a:t>31</a:t>
            </a:r>
            <a:r>
              <a:rPr lang="en-US" sz="2800" b="1" u="none" strike="noStrike" spc="-40" dirty="0" smtClean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%</a:t>
            </a:r>
            <a:endParaRPr lang="en-US" sz="2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Text 6"/>
          <p:cNvSpPr/>
          <p:nvPr/>
        </p:nvSpPr>
        <p:spPr>
          <a:xfrm>
            <a:off x="5852880" y="3313080"/>
            <a:ext cx="2402280" cy="29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Chantiers</a:t>
            </a: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 construction</a:t>
            </a:r>
            <a:endParaRPr lang="en-US" sz="185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Text 7"/>
          <p:cNvSpPr/>
          <p:nvPr/>
        </p:nvSpPr>
        <p:spPr>
          <a:xfrm>
            <a:off x="5852880" y="3736080"/>
            <a:ext cx="8009640" cy="6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Surveillez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chantiers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construction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temps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réel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vous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assurant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que les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portent les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équipements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avec des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immédiates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danger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potentiel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Shape 8"/>
          <p:cNvSpPr/>
          <p:nvPr/>
        </p:nvSpPr>
        <p:spPr>
          <a:xfrm>
            <a:off x="5699520" y="4610160"/>
            <a:ext cx="8163000" cy="10080"/>
          </a:xfrm>
          <a:prstGeom prst="roundRect">
            <a:avLst>
              <a:gd name="adj" fmla="val 750757"/>
            </a:avLst>
          </a:prstGeom>
          <a:solidFill>
            <a:srgbClr val="D6BAD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6720" rIns="90000" bIns="-3672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3" name="Image 2" descr="preencoded.png"/>
          <p:cNvPicPr/>
          <p:nvPr/>
        </p:nvPicPr>
        <p:blipFill>
          <a:blip r:embed="rId5"/>
          <a:stretch/>
        </p:blipFill>
        <p:spPr>
          <a:xfrm>
            <a:off x="1564920" y="4645080"/>
            <a:ext cx="4898880" cy="1483920"/>
          </a:xfrm>
          <a:prstGeom prst="rect">
            <a:avLst/>
          </a:prstGeom>
          <a:ln w="0">
            <a:noFill/>
          </a:ln>
        </p:spPr>
      </p:pic>
      <p:sp>
        <p:nvSpPr>
          <p:cNvPr id="194" name="Text 9"/>
          <p:cNvSpPr/>
          <p:nvPr/>
        </p:nvSpPr>
        <p:spPr>
          <a:xfrm>
            <a:off x="3951360" y="5183280"/>
            <a:ext cx="12636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200"/>
              </a:lnSpc>
              <a:tabLst>
                <a:tab pos="0" algn="l"/>
              </a:tabLst>
            </a:pPr>
            <a:r>
              <a:rPr lang="en-US" sz="2800" b="1" spc="-40" dirty="0" smtClean="0">
                <a:solidFill>
                  <a:srgbClr val="272525"/>
                </a:solidFill>
                <a:latin typeface="Source Serif Pro Semi Bold"/>
              </a:rPr>
              <a:t>17%</a:t>
            </a:r>
            <a:endParaRPr lang="en-US" sz="2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5" name="Text 10"/>
          <p:cNvSpPr/>
          <p:nvPr/>
        </p:nvSpPr>
        <p:spPr>
          <a:xfrm>
            <a:off x="6669720" y="4849560"/>
            <a:ext cx="3187800" cy="29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Industries </a:t>
            </a: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minières</a:t>
            </a: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et extractives</a:t>
            </a:r>
            <a:endParaRPr lang="en-US" sz="185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6" name="Text 11"/>
          <p:cNvSpPr/>
          <p:nvPr/>
        </p:nvSpPr>
        <p:spPr>
          <a:xfrm>
            <a:off x="6669720" y="5272200"/>
            <a:ext cx="7039800" cy="6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Suivez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 respect des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règles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détectez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signes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danger et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envoyez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rapides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cas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d'accident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ou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situation </a:t>
            </a:r>
            <a:r>
              <a:rPr lang="en-US" sz="1600" b="0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dangereuse</a:t>
            </a:r>
            <a:r>
              <a:rPr lang="en-US" sz="1600" b="0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6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Shape 12"/>
          <p:cNvSpPr/>
          <p:nvPr/>
        </p:nvSpPr>
        <p:spPr>
          <a:xfrm>
            <a:off x="6516360" y="6146280"/>
            <a:ext cx="7346520" cy="10080"/>
          </a:xfrm>
          <a:prstGeom prst="roundRect">
            <a:avLst>
              <a:gd name="adj" fmla="val 750757"/>
            </a:avLst>
          </a:prstGeom>
          <a:solidFill>
            <a:srgbClr val="D6BAD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36720" rIns="90000" bIns="-3672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8" name="Image 3" descr="preencoded.png"/>
          <p:cNvPicPr/>
          <p:nvPr/>
        </p:nvPicPr>
        <p:blipFill>
          <a:blip r:embed="rId6"/>
          <a:stretch/>
        </p:blipFill>
        <p:spPr>
          <a:xfrm>
            <a:off x="748080" y="6181200"/>
            <a:ext cx="6532560" cy="1483920"/>
          </a:xfrm>
          <a:prstGeom prst="rect">
            <a:avLst/>
          </a:prstGeom>
          <a:ln w="0">
            <a:noFill/>
          </a:ln>
        </p:spPr>
      </p:pic>
      <p:sp>
        <p:nvSpPr>
          <p:cNvPr id="199" name="Text 13"/>
          <p:cNvSpPr/>
          <p:nvPr/>
        </p:nvSpPr>
        <p:spPr>
          <a:xfrm>
            <a:off x="3911374" y="6719580"/>
            <a:ext cx="126360" cy="407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3200"/>
              </a:lnSpc>
              <a:tabLst>
                <a:tab pos="0" algn="l"/>
              </a:tabLst>
            </a:pPr>
            <a:r>
              <a:rPr lang="en-US" sz="2800" b="1" spc="-40" dirty="0" smtClean="0">
                <a:solidFill>
                  <a:srgbClr val="272525"/>
                </a:solidFill>
                <a:latin typeface="Source Serif Pro Semi Bold"/>
                <a:ea typeface="Source Serif Pro Semi Bold"/>
              </a:rPr>
              <a:t>9</a:t>
            </a:r>
            <a:r>
              <a:rPr lang="en-US" sz="2800" b="1" u="none" strike="noStrike" spc="-40" dirty="0" smtClean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%</a:t>
            </a:r>
            <a:endParaRPr lang="en-US" sz="280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Text 14"/>
          <p:cNvSpPr/>
          <p:nvPr/>
        </p:nvSpPr>
        <p:spPr>
          <a:xfrm>
            <a:off x="7486560" y="6385680"/>
            <a:ext cx="3313080" cy="298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Entrepôts</a:t>
            </a: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et </a:t>
            </a: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centres</a:t>
            </a:r>
            <a:r>
              <a:rPr lang="en-US" sz="1850" b="1" u="none" strike="noStrike" spc="-37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1850" b="1" u="none" strike="noStrike" spc="-37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logistiques</a:t>
            </a:r>
            <a:endParaRPr lang="en-US" sz="1850" b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 15"/>
          <p:cNvSpPr/>
          <p:nvPr/>
        </p:nvSpPr>
        <p:spPr>
          <a:xfrm>
            <a:off x="7486560" y="6808680"/>
            <a:ext cx="6223320" cy="652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551"/>
              </a:lnSpc>
              <a:tabLst>
                <a:tab pos="0" algn="l"/>
              </a:tabLst>
            </a:pPr>
            <a:r>
              <a:rPr lang="en-US" sz="1600" b="0" u="none" strike="noStrike" spc="-3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Assurer la sécurité des travailleurs utilisant des machines lourdes, telles que les chariots élévateurs, et détecter les incendies et y répondre.</a:t>
            </a:r>
            <a:endParaRPr lang="en-US" sz="16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2" name="Image 201"/>
          <p:cNvPicPr/>
          <p:nvPr/>
        </p:nvPicPr>
        <p:blipFill>
          <a:blip r:embed="rId7"/>
          <a:stretch/>
        </p:blipFill>
        <p:spPr>
          <a:xfrm>
            <a:off x="12573000" y="7772400"/>
            <a:ext cx="2065680" cy="446040"/>
          </a:xfrm>
          <a:prstGeom prst="rect">
            <a:avLst/>
          </a:prstGeom>
          <a:ln w="0">
            <a:noFill/>
          </a:ln>
        </p:spPr>
      </p:pic>
      <p:sp>
        <p:nvSpPr>
          <p:cNvPr id="23" name="Chevron 22"/>
          <p:cNvSpPr/>
          <p:nvPr/>
        </p:nvSpPr>
        <p:spPr>
          <a:xfrm>
            <a:off x="474930" y="430611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D9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213"/>
          <p:cNvPicPr/>
          <p:nvPr/>
        </p:nvPicPr>
        <p:blipFill>
          <a:blip r:embed="rId2"/>
          <a:stretch/>
        </p:blipFill>
        <p:spPr>
          <a:xfrm>
            <a:off x="0" y="947057"/>
            <a:ext cx="14630400" cy="7281463"/>
          </a:xfrm>
          <a:prstGeom prst="rect">
            <a:avLst/>
          </a:prstGeom>
          <a:ln w="0">
            <a:noFill/>
          </a:ln>
        </p:spPr>
      </p:pic>
      <p:pic>
        <p:nvPicPr>
          <p:cNvPr id="215" name="Image 214"/>
          <p:cNvPicPr/>
          <p:nvPr/>
        </p:nvPicPr>
        <p:blipFill>
          <a:blip r:embed="rId3"/>
          <a:stretch/>
        </p:blipFill>
        <p:spPr>
          <a:xfrm>
            <a:off x="12792600" y="7782480"/>
            <a:ext cx="2065680" cy="446040"/>
          </a:xfrm>
          <a:prstGeom prst="rect">
            <a:avLst/>
          </a:prstGeom>
          <a:ln w="0">
            <a:noFill/>
          </a:ln>
        </p:spPr>
      </p:pic>
      <p:sp>
        <p:nvSpPr>
          <p:cNvPr id="4" name="Text 0"/>
          <p:cNvSpPr/>
          <p:nvPr/>
        </p:nvSpPr>
        <p:spPr>
          <a:xfrm>
            <a:off x="954720" y="149699"/>
            <a:ext cx="63604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700"/>
              </a:lnSpc>
              <a:tabLst>
                <a:tab pos="0" algn="l"/>
              </a:tabLst>
            </a:pPr>
            <a:r>
              <a:rPr lang="en-US" sz="375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Business Model :</a:t>
            </a:r>
            <a:endParaRPr lang="en-US" sz="375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314252" y="158549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/>
          <p:cNvSpPr/>
          <p:nvPr/>
        </p:nvSpPr>
        <p:spPr>
          <a:xfrm>
            <a:off x="996828" y="424672"/>
            <a:ext cx="6360480" cy="599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700"/>
              </a:lnSpc>
              <a:tabLst>
                <a:tab pos="0" algn="l"/>
              </a:tabLst>
            </a:pPr>
            <a:r>
              <a:rPr lang="en-US" sz="5400" b="1" u="none" strike="noStrike" spc="-77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Our Team :</a:t>
            </a:r>
            <a:endParaRPr lang="en-US" sz="5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33302" y="364736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llipse 2"/>
          <p:cNvSpPr/>
          <p:nvPr/>
        </p:nvSpPr>
        <p:spPr>
          <a:xfrm>
            <a:off x="1738668" y="2590800"/>
            <a:ext cx="2590800" cy="2590800"/>
          </a:xfrm>
          <a:prstGeom prst="ellipse">
            <a:avLst/>
          </a:prstGeom>
          <a:solidFill>
            <a:srgbClr val="F8BAF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5967768" y="2590800"/>
            <a:ext cx="2590800" cy="2590800"/>
          </a:xfrm>
          <a:prstGeom prst="ellipse">
            <a:avLst/>
          </a:prstGeom>
          <a:solidFill>
            <a:srgbClr val="F8BAF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196868" y="2590800"/>
            <a:ext cx="2590800" cy="2590800"/>
          </a:xfrm>
          <a:prstGeom prst="ellipse">
            <a:avLst/>
          </a:prstGeom>
          <a:solidFill>
            <a:srgbClr val="F8BAF1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481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ZoneTexte 218"/>
          <p:cNvSpPr txBox="1"/>
          <p:nvPr/>
        </p:nvSpPr>
        <p:spPr>
          <a:xfrm>
            <a:off x="445408" y="3253785"/>
            <a:ext cx="8228520" cy="1588680"/>
          </a:xfrm>
          <a:prstGeom prst="rect">
            <a:avLst/>
          </a:prstGeom>
        </p:spPr>
        <p:txBody>
          <a:bodyPr wrap="none" lIns="161280" tIns="60840" rIns="161280" bIns="60840" anchor="ctr">
            <a:prstTxWarp prst="textPlain">
              <a:avLst>
                <a:gd name="adj" fmla="val 50000"/>
              </a:avLst>
            </a:prstTxWarp>
            <a:noAutofit/>
          </a:bodyPr>
          <a:lstStyle/>
          <a:p>
            <a:pPr>
              <a:lnSpc>
                <a:spcPct val="100000"/>
              </a:lnSpc>
            </a:pPr>
            <a:r>
              <a:rPr lang="en-US" sz="4400" b="1" u="none" strike="noStrike" dirty="0">
                <a:ln w="38160">
                  <a:noFill/>
                  <a:miter/>
                </a:ln>
                <a:solidFill>
                  <a:srgbClr val="000000">
                    <a:alpha val="90000"/>
                  </a:srgbClr>
                </a:solidFill>
                <a:uFillTx/>
                <a:latin typeface="Kunstler Script" panose="030304020206070D0D06" pitchFamily="66" charset="0"/>
                <a:ea typeface="MS Gothic"/>
              </a:rPr>
              <a:t>Thank You</a:t>
            </a:r>
            <a:endParaRPr lang="en-US" sz="4400" b="0" u="none" strike="noStrike" dirty="0">
              <a:ln w="38160">
                <a:noFill/>
                <a:miter/>
              </a:ln>
              <a:solidFill>
                <a:srgbClr val="000000">
                  <a:alpha val="90000"/>
                </a:srgbClr>
              </a:solidFill>
              <a:uFillTx/>
              <a:latin typeface="Kunstler Script" panose="030304020206070D0D06" pitchFamily="66" charset="0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058399" y="2305050"/>
            <a:ext cx="3787269" cy="3905250"/>
            <a:chOff x="9503229" y="3251880"/>
            <a:chExt cx="4418640" cy="4520520"/>
          </a:xfrm>
        </p:grpSpPr>
        <p:pic>
          <p:nvPicPr>
            <p:cNvPr id="5" name="Image 4"/>
            <p:cNvPicPr/>
            <p:nvPr/>
          </p:nvPicPr>
          <p:blipFill>
            <a:blip r:embed="rId2"/>
            <a:stretch/>
          </p:blipFill>
          <p:spPr>
            <a:xfrm>
              <a:off x="9503229" y="3251880"/>
              <a:ext cx="4418640" cy="4520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" name="Image 5"/>
            <p:cNvPicPr/>
            <p:nvPr/>
          </p:nvPicPr>
          <p:blipFill>
            <a:blip r:embed="rId3"/>
            <a:stretch/>
          </p:blipFill>
          <p:spPr>
            <a:xfrm>
              <a:off x="10964293" y="4997790"/>
              <a:ext cx="1529169" cy="1028700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 0" descr="preencoded.png"/>
          <p:cNvPicPr/>
          <p:nvPr/>
        </p:nvPicPr>
        <p:blipFill>
          <a:blip r:embed="rId3"/>
          <a:stretch/>
        </p:blipFill>
        <p:spPr>
          <a:xfrm>
            <a:off x="8210550" y="567013"/>
            <a:ext cx="5695950" cy="7067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Text 0"/>
          <p:cNvSpPr/>
          <p:nvPr/>
        </p:nvSpPr>
        <p:spPr>
          <a:xfrm>
            <a:off x="852487" y="3132711"/>
            <a:ext cx="6352695" cy="140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5499"/>
              </a:lnSpc>
              <a:tabLst>
                <a:tab pos="0" algn="l"/>
              </a:tabLst>
            </a:pPr>
            <a:r>
              <a:rPr lang="en-US" sz="2400" b="1" u="none" strike="noStrike" spc="-88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Révolutionner</a:t>
            </a:r>
            <a:r>
              <a:rPr lang="en-US" sz="2400" b="1" u="none" strike="noStrike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la </a:t>
            </a:r>
            <a:r>
              <a:rPr lang="en-US" sz="2400" b="1" u="none" strike="noStrike" spc="-88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sécurité</a:t>
            </a:r>
            <a:r>
              <a:rPr lang="en-US" sz="2400" b="1" u="none" strike="noStrike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400" b="1" u="none" strike="noStrike" spc="-88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industrielle</a:t>
            </a:r>
            <a:endParaRPr lang="en-US" sz="2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61" name="Text 1"/>
          <p:cNvSpPr/>
          <p:nvPr/>
        </p:nvSpPr>
        <p:spPr>
          <a:xfrm>
            <a:off x="852487" y="4100788"/>
            <a:ext cx="6352695" cy="199468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est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un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système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complet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de surveillance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industrielles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conçu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pour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améliorer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la </a:t>
            </a:r>
            <a:r>
              <a:rPr lang="en-US" sz="240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240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sur le lieu de travail.</a:t>
            </a:r>
            <a:endParaRPr lang="en-US" sz="240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2" name="Image 61"/>
          <p:cNvPicPr/>
          <p:nvPr/>
        </p:nvPicPr>
        <p:blipFill>
          <a:blip r:embed="rId4"/>
          <a:stretch/>
        </p:blipFill>
        <p:spPr>
          <a:xfrm>
            <a:off x="2590320" y="1468911"/>
            <a:ext cx="2877030" cy="19654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1181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0"/>
          <p:cNvSpPr/>
          <p:nvPr/>
        </p:nvSpPr>
        <p:spPr>
          <a:xfrm>
            <a:off x="1669741" y="1650112"/>
            <a:ext cx="9714240" cy="70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3200" b="0" strike="noStrike" spc="-88" dirty="0" err="1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Relever</a:t>
            </a:r>
            <a:r>
              <a:rPr lang="en-US" sz="3200" b="0" strike="noStrike" spc="-88" dirty="0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 les </a:t>
            </a:r>
            <a:r>
              <a:rPr lang="en-US" sz="3200" b="0" strike="noStrike" spc="-88" dirty="0" err="1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défis</a:t>
            </a:r>
            <a:r>
              <a:rPr lang="en-US" sz="3200" b="0" strike="noStrike" spc="-88" dirty="0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 de la </a:t>
            </a:r>
            <a:r>
              <a:rPr lang="en-US" sz="3200" b="0" strike="noStrike" spc="-88" dirty="0" err="1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sécurité</a:t>
            </a:r>
            <a:r>
              <a:rPr lang="en-US" sz="3200" b="0" strike="noStrike" spc="-88" dirty="0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3200" b="0" strike="noStrike" spc="-88" dirty="0" err="1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industrielle</a:t>
            </a:r>
            <a:endParaRPr lang="en-US" sz="3200" b="0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Text 1"/>
          <p:cNvSpPr/>
          <p:nvPr/>
        </p:nvSpPr>
        <p:spPr>
          <a:xfrm>
            <a:off x="934700" y="4016829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Taux</a:t>
            </a:r>
            <a:r>
              <a:rPr lang="en-US" sz="2200" b="1" u="none" strike="noStrike" spc="-4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d'accidents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2" name="Text 2"/>
          <p:cNvSpPr/>
          <p:nvPr/>
        </p:nvSpPr>
        <p:spPr>
          <a:xfrm>
            <a:off x="934700" y="4543149"/>
            <a:ext cx="3927240" cy="114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milieux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industriels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connaissent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souvent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taux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d'accidents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élevés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entraînant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blessures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décès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économiques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Text 3"/>
          <p:cNvSpPr/>
          <p:nvPr/>
        </p:nvSpPr>
        <p:spPr>
          <a:xfrm>
            <a:off x="5454860" y="4016829"/>
            <a:ext cx="4394880" cy="526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Conformité</a:t>
            </a:r>
            <a:r>
              <a:rPr lang="en-US" sz="2200" b="1" u="none" strike="noStrike" spc="-45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et </a:t>
            </a:r>
            <a:r>
              <a:rPr lang="en-US" sz="2200" b="1" u="none" strike="noStrike" spc="-4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sécurité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4" name="Text 4"/>
          <p:cNvSpPr/>
          <p:nvPr/>
        </p:nvSpPr>
        <p:spPr>
          <a:xfrm>
            <a:off x="5454860" y="4543149"/>
            <a:ext cx="3927240" cy="114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Garantir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 respect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exigences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matière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d'équipement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spc="-37" dirty="0" smtClean="0">
                <a:solidFill>
                  <a:srgbClr val="272525"/>
                </a:solidFill>
                <a:latin typeface="Source Sans Pro"/>
                <a:ea typeface="Source Sans Pro"/>
              </a:rPr>
              <a:t>et protection </a:t>
            </a:r>
            <a:r>
              <a:rPr lang="en-US" sz="1850" spc="-37" dirty="0" err="1" smtClean="0">
                <a:solidFill>
                  <a:srgbClr val="272525"/>
                </a:solidFill>
                <a:latin typeface="Source Sans Pro"/>
                <a:ea typeface="Source Sans Pro"/>
              </a:rPr>
              <a:t>industriel</a:t>
            </a:r>
            <a:r>
              <a:rPr lang="en-US" sz="1850" spc="-37" dirty="0" smtClean="0">
                <a:solidFill>
                  <a:srgbClr val="272525"/>
                </a:solidFill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par 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reste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un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défi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taille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Text 5"/>
          <p:cNvSpPr/>
          <p:nvPr/>
        </p:nvSpPr>
        <p:spPr>
          <a:xfrm>
            <a:off x="9975020" y="4016829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Détection</a:t>
            </a:r>
            <a:r>
              <a:rPr lang="en-US" sz="2200" b="1" u="none" strike="noStrike" spc="-45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d'incident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96" name="Text 6"/>
          <p:cNvSpPr/>
          <p:nvPr/>
        </p:nvSpPr>
        <p:spPr>
          <a:xfrm>
            <a:off x="9975020" y="4543149"/>
            <a:ext cx="3927240" cy="1147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systèmes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traditionnels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détection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d'incendie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capteurs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gaz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ne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sont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pas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toujours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efficaces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dans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grands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environnements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industriels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7" name="Image 96"/>
          <p:cNvPicPr/>
          <p:nvPr/>
        </p:nvPicPr>
        <p:blipFill>
          <a:blip r:embed="rId3"/>
          <a:stretch/>
        </p:blipFill>
        <p:spPr>
          <a:xfrm>
            <a:off x="12344400" y="7772400"/>
            <a:ext cx="2284920" cy="446040"/>
          </a:xfrm>
          <a:prstGeom prst="rect">
            <a:avLst/>
          </a:prstGeom>
          <a:ln w="0">
            <a:noFill/>
          </a:ln>
        </p:spPr>
      </p:pic>
      <p:sp>
        <p:nvSpPr>
          <p:cNvPr id="12" name="Text 1"/>
          <p:cNvSpPr/>
          <p:nvPr/>
        </p:nvSpPr>
        <p:spPr>
          <a:xfrm>
            <a:off x="934700" y="3471787"/>
            <a:ext cx="735041" cy="8693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6000" b="1" u="none" strike="noStrike" spc="-45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1</a:t>
            </a:r>
            <a:endParaRPr lang="en-US" sz="6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3" name="Text 1"/>
          <p:cNvSpPr/>
          <p:nvPr/>
        </p:nvSpPr>
        <p:spPr>
          <a:xfrm>
            <a:off x="5454860" y="3471788"/>
            <a:ext cx="735041" cy="8693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6000" b="1" u="none" strike="noStrike" spc="-45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2</a:t>
            </a:r>
            <a:endParaRPr lang="en-US" sz="6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4" name="Text 1"/>
          <p:cNvSpPr/>
          <p:nvPr/>
        </p:nvSpPr>
        <p:spPr>
          <a:xfrm>
            <a:off x="9975020" y="3488117"/>
            <a:ext cx="735041" cy="8693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6000" b="1" u="none" strike="noStrike" spc="-45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3</a:t>
            </a:r>
            <a:endParaRPr lang="en-US" sz="60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6" name="Text 0"/>
          <p:cNvSpPr/>
          <p:nvPr/>
        </p:nvSpPr>
        <p:spPr>
          <a:xfrm>
            <a:off x="1669741" y="1058640"/>
            <a:ext cx="9714240" cy="702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u="none" strike="noStrike" spc="-88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Problematiques</a:t>
            </a:r>
            <a:r>
              <a:rPr lang="en-US" sz="4400" b="1" u="none" strike="noStrike" spc="-88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: </a:t>
            </a:r>
            <a:endParaRPr lang="en-US" sz="4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934700" y="1114575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preencoded.png"/>
          <p:cNvPicPr/>
          <p:nvPr/>
        </p:nvPicPr>
        <p:blipFill>
          <a:blip r:embed="rId3"/>
          <a:stretch/>
        </p:blipFill>
        <p:spPr>
          <a:xfrm>
            <a:off x="0" y="81000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64" name="Text 0"/>
          <p:cNvSpPr/>
          <p:nvPr/>
        </p:nvSpPr>
        <p:spPr>
          <a:xfrm>
            <a:off x="5742930" y="961380"/>
            <a:ext cx="8887470" cy="140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SalamtyAI</a:t>
            </a:r>
            <a:r>
              <a:rPr lang="en-US" sz="4400" b="1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: </a:t>
            </a: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une</a:t>
            </a:r>
            <a:r>
              <a:rPr lang="en-US" sz="4400" b="1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solution </a:t>
            </a: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complète</a:t>
            </a:r>
            <a:endParaRPr lang="en-US" sz="4400" b="1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6200130" y="2512980"/>
            <a:ext cx="537120" cy="5371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Text 2"/>
          <p:cNvSpPr/>
          <p:nvPr/>
        </p:nvSpPr>
        <p:spPr>
          <a:xfrm>
            <a:off x="6384810" y="2613420"/>
            <a:ext cx="16740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spc="-5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1</a:t>
            </a:r>
            <a:endParaRPr lang="en-US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 3"/>
          <p:cNvSpPr/>
          <p:nvPr/>
        </p:nvSpPr>
        <p:spPr>
          <a:xfrm>
            <a:off x="6978090" y="251298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Computer Vision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68" name="Text 4"/>
          <p:cNvSpPr/>
          <p:nvPr/>
        </p:nvSpPr>
        <p:spPr>
          <a:xfrm>
            <a:off x="6957570" y="2863980"/>
            <a:ext cx="2855520" cy="1530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utilise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la vision par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ordinateur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l'apprentissage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profond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pour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surveiller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la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conformité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équipements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Shape 5"/>
          <p:cNvSpPr/>
          <p:nvPr/>
        </p:nvSpPr>
        <p:spPr>
          <a:xfrm>
            <a:off x="10053930" y="2512980"/>
            <a:ext cx="537120" cy="5371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 6"/>
          <p:cNvSpPr/>
          <p:nvPr/>
        </p:nvSpPr>
        <p:spPr>
          <a:xfrm>
            <a:off x="10238970" y="2613420"/>
            <a:ext cx="16740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spc="-5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2</a:t>
            </a:r>
            <a:endParaRPr lang="en-US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Text 7"/>
          <p:cNvSpPr/>
          <p:nvPr/>
        </p:nvSpPr>
        <p:spPr>
          <a:xfrm>
            <a:off x="10831890" y="251298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Détection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d'incendie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72" name="Text 8"/>
          <p:cNvSpPr/>
          <p:nvPr/>
        </p:nvSpPr>
        <p:spPr>
          <a:xfrm>
            <a:off x="10831890" y="2863980"/>
            <a:ext cx="3075840" cy="191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algorithmes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avancés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détection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incendies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identifient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la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fumée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flammes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ou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anomalies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température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déclenchant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immédiates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Shape 9"/>
          <p:cNvSpPr/>
          <p:nvPr/>
        </p:nvSpPr>
        <p:spPr>
          <a:xfrm>
            <a:off x="6200130" y="5432220"/>
            <a:ext cx="537120" cy="5371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Text 10"/>
          <p:cNvSpPr/>
          <p:nvPr/>
        </p:nvSpPr>
        <p:spPr>
          <a:xfrm>
            <a:off x="6384810" y="5532660"/>
            <a:ext cx="167400" cy="336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algn="ctr">
              <a:lnSpc>
                <a:spcPts val="2650"/>
              </a:lnSpc>
              <a:tabLst>
                <a:tab pos="0" algn="l"/>
              </a:tabLst>
            </a:pPr>
            <a:r>
              <a:rPr lang="en-US" sz="2650" b="0" u="none" strike="noStrike" spc="-5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3</a:t>
            </a:r>
            <a:endParaRPr lang="en-US" sz="26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Text 11"/>
          <p:cNvSpPr/>
          <p:nvPr/>
        </p:nvSpPr>
        <p:spPr>
          <a:xfrm>
            <a:off x="6978090" y="543222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Détection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des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fuites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gaz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76" name="Text 12"/>
          <p:cNvSpPr/>
          <p:nvPr/>
        </p:nvSpPr>
        <p:spPr>
          <a:xfrm>
            <a:off x="6978090" y="5824929"/>
            <a:ext cx="668916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capteurs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IoT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placés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dans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l'ensemble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locaux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surveillent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niveaux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gaz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nocifs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alertent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 personnel pour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qu'il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évacue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nécessaire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" name="Image 0" descr="preencoded.png"/>
          <p:cNvPicPr/>
          <p:nvPr/>
        </p:nvPicPr>
        <p:blipFill rotWithShape="1">
          <a:blip r:embed="rId3"/>
          <a:srcRect b="78263"/>
          <a:stretch/>
        </p:blipFill>
        <p:spPr>
          <a:xfrm>
            <a:off x="-9690" y="6136920"/>
            <a:ext cx="5484960" cy="1788570"/>
          </a:xfrm>
          <a:prstGeom prst="rect">
            <a:avLst/>
          </a:prstGeom>
          <a:ln w="0">
            <a:noFill/>
          </a:ln>
        </p:spPr>
      </p:pic>
      <p:pic>
        <p:nvPicPr>
          <p:cNvPr id="18" name="Image 0" descr="preencoded.png"/>
          <p:cNvPicPr/>
          <p:nvPr/>
        </p:nvPicPr>
        <p:blipFill rotWithShape="1">
          <a:blip r:embed="rId3"/>
          <a:srcRect b="78263"/>
          <a:stretch/>
        </p:blipFill>
        <p:spPr>
          <a:xfrm>
            <a:off x="-9360" y="-682110"/>
            <a:ext cx="5494320" cy="178857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preencoded.png"/>
          <p:cNvPicPr/>
          <p:nvPr/>
        </p:nvPicPr>
        <p:blipFill>
          <a:blip r:embed="rId3"/>
          <a:stretch/>
        </p:blipFill>
        <p:spPr>
          <a:xfrm>
            <a:off x="0" y="-65314"/>
            <a:ext cx="14628960" cy="2985120"/>
          </a:xfrm>
          <a:prstGeom prst="rect">
            <a:avLst/>
          </a:prstGeom>
          <a:ln w="0">
            <a:noFill/>
          </a:ln>
        </p:spPr>
      </p:pic>
      <p:sp>
        <p:nvSpPr>
          <p:cNvPr id="79" name="Text 0"/>
          <p:cNvSpPr/>
          <p:nvPr/>
        </p:nvSpPr>
        <p:spPr>
          <a:xfrm>
            <a:off x="1436370" y="3403406"/>
            <a:ext cx="6035400" cy="70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Principales</a:t>
            </a:r>
            <a:r>
              <a:rPr lang="en-US" sz="4400" b="1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caractéristiques</a:t>
            </a:r>
            <a:r>
              <a:rPr lang="en-US" sz="4400" b="1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 </a:t>
            </a:r>
            <a:r>
              <a:rPr lang="en-US" sz="4400" b="1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SalamtyAI</a:t>
            </a:r>
            <a:endParaRPr lang="en-US" sz="4400" b="1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80" name="Shape 1"/>
          <p:cNvSpPr/>
          <p:nvPr/>
        </p:nvSpPr>
        <p:spPr>
          <a:xfrm>
            <a:off x="836280" y="4704840"/>
            <a:ext cx="4158720" cy="2866680"/>
          </a:xfrm>
          <a:prstGeom prst="roundRect">
            <a:avLst>
              <a:gd name="adj" fmla="val 3499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Text 2"/>
          <p:cNvSpPr/>
          <p:nvPr/>
        </p:nvSpPr>
        <p:spPr>
          <a:xfrm>
            <a:off x="940350" y="4946760"/>
            <a:ext cx="3912120" cy="11068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Reconnaissance de la </a:t>
            </a:r>
            <a:r>
              <a:rPr lang="en-US" sz="2200" b="1" u="none" strike="noStrike" spc="-45" dirty="0" err="1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détresse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82" name="Text 3"/>
          <p:cNvSpPr/>
          <p:nvPr/>
        </p:nvSpPr>
        <p:spPr>
          <a:xfrm>
            <a:off x="1063470" y="5520840"/>
            <a:ext cx="3665880" cy="117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système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peut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identifier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signaux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détresse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grâce à la vision par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ordinateur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qui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permet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une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assistance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rapide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Shape 4"/>
          <p:cNvSpPr/>
          <p:nvPr/>
        </p:nvSpPr>
        <p:spPr>
          <a:xfrm>
            <a:off x="5235120" y="4704840"/>
            <a:ext cx="4158720" cy="2866680"/>
          </a:xfrm>
          <a:prstGeom prst="roundRect">
            <a:avLst>
              <a:gd name="adj" fmla="val 3499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Text 5"/>
          <p:cNvSpPr/>
          <p:nvPr/>
        </p:nvSpPr>
        <p:spPr>
          <a:xfrm>
            <a:off x="5909760" y="4948740"/>
            <a:ext cx="2809440" cy="349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Alertes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en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temps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réel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85" name="Text 6"/>
          <p:cNvSpPr/>
          <p:nvPr/>
        </p:nvSpPr>
        <p:spPr>
          <a:xfrm>
            <a:off x="5481540" y="5520840"/>
            <a:ext cx="3665880" cy="152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fournit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des notifications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temps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réel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aux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aux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superviseurs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par e-mail, SMS et notifications push.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Shape 7"/>
          <p:cNvSpPr/>
          <p:nvPr/>
        </p:nvSpPr>
        <p:spPr>
          <a:xfrm>
            <a:off x="9634320" y="4704840"/>
            <a:ext cx="4158720" cy="2866680"/>
          </a:xfrm>
          <a:prstGeom prst="roundRect">
            <a:avLst>
              <a:gd name="adj" fmla="val 3499"/>
            </a:avLst>
          </a:prstGeom>
          <a:solidFill>
            <a:srgbClr val="F0D4F7"/>
          </a:solidFill>
          <a:ln w="7620">
            <a:solidFill>
              <a:srgbClr val="D6BADD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Text 8"/>
          <p:cNvSpPr/>
          <p:nvPr/>
        </p:nvSpPr>
        <p:spPr>
          <a:xfrm>
            <a:off x="9822240" y="4946760"/>
            <a:ext cx="4539180" cy="70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1" u="none" strike="noStrike" spc="-45" dirty="0" err="1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Gestion</a:t>
            </a:r>
            <a:r>
              <a:rPr lang="en-US" sz="2200" b="1" u="none" strike="noStrike" spc="-45" dirty="0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 err="1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donnée</a:t>
            </a:r>
            <a:r>
              <a:rPr lang="en-US" sz="2200" b="1" u="none" strike="noStrike" spc="-45" dirty="0" smtClean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200" b="1" u="none" strike="noStrike" spc="-45" dirty="0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et </a:t>
            </a:r>
            <a:r>
              <a:rPr lang="en-US" sz="2200" b="1" u="none" strike="noStrike" spc="-45" dirty="0" err="1">
                <a:solidFill>
                  <a:srgbClr val="2725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conformité</a:t>
            </a:r>
            <a:endParaRPr lang="en-US" sz="22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88" name="Text 9"/>
          <p:cNvSpPr/>
          <p:nvPr/>
        </p:nvSpPr>
        <p:spPr>
          <a:xfrm>
            <a:off x="9757530" y="5520840"/>
            <a:ext cx="3912300" cy="1527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SalamtyAI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dispose d'un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système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gestion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données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pour 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stocker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journaux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d'événements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afin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garantir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 respect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normes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" name="Image 88"/>
          <p:cNvPicPr/>
          <p:nvPr/>
        </p:nvPicPr>
        <p:blipFill>
          <a:blip r:embed="rId4"/>
          <a:stretch/>
        </p:blipFill>
        <p:spPr>
          <a:xfrm>
            <a:off x="12563640" y="7772400"/>
            <a:ext cx="2522880" cy="446040"/>
          </a:xfrm>
          <a:prstGeom prst="rect">
            <a:avLst/>
          </a:prstGeom>
          <a:ln w="0">
            <a:noFill/>
          </a:ln>
        </p:spPr>
      </p:pic>
      <p:pic>
        <p:nvPicPr>
          <p:cNvPr id="14" name="Image 13"/>
          <p:cNvPicPr/>
          <p:nvPr/>
        </p:nvPicPr>
        <p:blipFill>
          <a:blip r:embed="rId5"/>
          <a:stretch/>
        </p:blipFill>
        <p:spPr>
          <a:xfrm>
            <a:off x="5337958" y="490303"/>
            <a:ext cx="3953044" cy="2546057"/>
          </a:xfrm>
          <a:prstGeom prst="rect">
            <a:avLst/>
          </a:prstGeom>
          <a:ln w="0">
            <a:noFill/>
          </a:ln>
        </p:spPr>
      </p:pic>
      <p:sp>
        <p:nvSpPr>
          <p:cNvPr id="16" name="Chevron 15"/>
          <p:cNvSpPr/>
          <p:nvPr/>
        </p:nvSpPr>
        <p:spPr>
          <a:xfrm>
            <a:off x="836280" y="3466440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Image 6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100" name="Text 16"/>
          <p:cNvSpPr/>
          <p:nvPr/>
        </p:nvSpPr>
        <p:spPr>
          <a:xfrm>
            <a:off x="1223730" y="866370"/>
            <a:ext cx="7552800" cy="55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51"/>
              </a:lnSpc>
              <a:tabLst>
                <a:tab pos="0" algn="l"/>
              </a:tabLst>
            </a:pPr>
            <a:r>
              <a:rPr lang="en-US" sz="4800" b="1" u="none" strike="noStrike" spc="-7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Services et </a:t>
            </a:r>
            <a:r>
              <a:rPr lang="en-US" sz="4800" b="1" u="none" strike="noStrike" spc="-7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Fonctionalités</a:t>
            </a:r>
            <a:endParaRPr lang="en-US" sz="48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05" name="Text 20"/>
          <p:cNvSpPr/>
          <p:nvPr/>
        </p:nvSpPr>
        <p:spPr>
          <a:xfrm>
            <a:off x="1922580" y="1929810"/>
            <a:ext cx="2230560" cy="27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Détection</a:t>
            </a:r>
            <a:r>
              <a:rPr lang="en-US" sz="2000" b="1" i="1" u="none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des </a:t>
            </a: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équipements</a:t>
            </a:r>
            <a:r>
              <a:rPr lang="en-US" sz="2000" b="1" i="1" u="none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 </a:t>
            </a: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sécurité</a:t>
            </a:r>
            <a:endParaRPr lang="en-US" sz="2000" b="1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Text 21"/>
          <p:cNvSpPr/>
          <p:nvPr/>
        </p:nvSpPr>
        <p:spPr>
          <a:xfrm>
            <a:off x="1922580" y="2322570"/>
            <a:ext cx="6950160" cy="84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Contrôler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 respect par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équipements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tels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endParaRPr lang="en-US" b="0" i="1" u="none" strike="noStrike" spc="-31" dirty="0" smtClean="0">
              <a:solidFill>
                <a:srgbClr val="272525"/>
              </a:solidFill>
              <a:uFillTx/>
              <a:latin typeface="Source Sans Pro"/>
              <a:ea typeface="Source Sans Pro"/>
            </a:endParaRPr>
          </a:p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b="0" i="1" u="none" strike="noStrike" spc="-31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que 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casques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gants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les gilets pare-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balles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b="0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Text 27"/>
          <p:cNvSpPr/>
          <p:nvPr/>
        </p:nvSpPr>
        <p:spPr>
          <a:xfrm>
            <a:off x="1922580" y="3195210"/>
            <a:ext cx="2230560" cy="27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Détection</a:t>
            </a:r>
            <a:r>
              <a:rPr lang="en-US" sz="2000" b="1" i="1" u="none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</a:t>
            </a: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d'incendie</a:t>
            </a:r>
            <a:endParaRPr lang="en-US" sz="2000" b="1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Text 28"/>
          <p:cNvSpPr/>
          <p:nvPr/>
        </p:nvSpPr>
        <p:spPr>
          <a:xfrm>
            <a:off x="1922580" y="3651330"/>
            <a:ext cx="6486480" cy="60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Détecte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la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fumée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flammes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ou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températures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inhabituelles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déclenche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minimise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dégâts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b="0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5" name="Text 30"/>
          <p:cNvSpPr/>
          <p:nvPr/>
        </p:nvSpPr>
        <p:spPr>
          <a:xfrm>
            <a:off x="1922580" y="4764090"/>
            <a:ext cx="2549160" cy="27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1" i="1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Reconnaissance des </a:t>
            </a:r>
            <a:r>
              <a:rPr lang="en-US" sz="2000" b="1" i="1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gestes</a:t>
            </a:r>
            <a:r>
              <a:rPr lang="en-US" sz="2000" b="1" i="1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 la main</a:t>
            </a:r>
            <a:endParaRPr lang="en-US" sz="2000" b="1" i="1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Text 31"/>
          <p:cNvSpPr/>
          <p:nvPr/>
        </p:nvSpPr>
        <p:spPr>
          <a:xfrm>
            <a:off x="1922580" y="5156850"/>
            <a:ext cx="6486480" cy="60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Reconnaît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signaux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détresse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travailleurs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qui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permet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une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assistance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immédiate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peut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sauver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vies.</a:t>
            </a:r>
            <a:endParaRPr lang="en-US" b="0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Text 33"/>
          <p:cNvSpPr/>
          <p:nvPr/>
        </p:nvSpPr>
        <p:spPr>
          <a:xfrm>
            <a:off x="1922580" y="6332970"/>
            <a:ext cx="2230560" cy="277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149"/>
              </a:lnSpc>
              <a:tabLst>
                <a:tab pos="0" algn="l"/>
              </a:tabLst>
            </a:pP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Données</a:t>
            </a:r>
            <a:r>
              <a:rPr lang="en-US" sz="2000" b="1" i="1" u="none" strike="noStrike" spc="-34" dirty="0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 des </a:t>
            </a:r>
            <a:r>
              <a:rPr lang="en-US" sz="2000" b="1" i="1" u="none" strike="noStrike" spc="-34" dirty="0" err="1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capteurs</a:t>
            </a:r>
            <a:endParaRPr lang="en-US" sz="2000" b="1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Text 34"/>
          <p:cNvSpPr/>
          <p:nvPr/>
        </p:nvSpPr>
        <p:spPr>
          <a:xfrm>
            <a:off x="1922580" y="6725730"/>
            <a:ext cx="6486480" cy="605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350"/>
              </a:lnSpc>
              <a:tabLst>
                <a:tab pos="0" algn="l"/>
              </a:tabLst>
            </a:pP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Surveille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facteurs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environnementaux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tels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que la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température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l'humidité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la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pression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afin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d'identifier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risques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b="0" i="1" u="none" strike="noStrike" spc="-31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potentiels</a:t>
            </a:r>
            <a:r>
              <a:rPr lang="en-US" b="0" i="1" u="none" strike="noStrike" spc="-31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b="0" i="1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Chevron 1"/>
          <p:cNvSpPr/>
          <p:nvPr/>
        </p:nvSpPr>
        <p:spPr>
          <a:xfrm>
            <a:off x="1105830" y="2017770"/>
            <a:ext cx="437220" cy="609600"/>
          </a:xfrm>
          <a:prstGeom prst="chevron">
            <a:avLst/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9" name="Chevron 28"/>
          <p:cNvSpPr/>
          <p:nvPr/>
        </p:nvSpPr>
        <p:spPr>
          <a:xfrm>
            <a:off x="1105830" y="3495975"/>
            <a:ext cx="437220" cy="609600"/>
          </a:xfrm>
          <a:prstGeom prst="chevron">
            <a:avLst/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Chevron 29"/>
          <p:cNvSpPr/>
          <p:nvPr/>
        </p:nvSpPr>
        <p:spPr>
          <a:xfrm>
            <a:off x="1105830" y="4947135"/>
            <a:ext cx="437220" cy="609600"/>
          </a:xfrm>
          <a:prstGeom prst="chevron">
            <a:avLst/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1" name="Chevron 30"/>
          <p:cNvSpPr/>
          <p:nvPr/>
        </p:nvSpPr>
        <p:spPr>
          <a:xfrm>
            <a:off x="1105830" y="6398295"/>
            <a:ext cx="437220" cy="609600"/>
          </a:xfrm>
          <a:prstGeom prst="chevron">
            <a:avLst/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121"/>
          <p:cNvPicPr/>
          <p:nvPr/>
        </p:nvPicPr>
        <p:blipFill>
          <a:blip r:embed="rId2"/>
          <a:stretch/>
        </p:blipFill>
        <p:spPr>
          <a:xfrm>
            <a:off x="1143001" y="2114550"/>
            <a:ext cx="3885120" cy="4218480"/>
          </a:xfrm>
          <a:prstGeom prst="rect">
            <a:avLst/>
          </a:prstGeom>
          <a:ln w="0">
            <a:noFill/>
          </a:ln>
        </p:spPr>
      </p:pic>
      <p:sp>
        <p:nvSpPr>
          <p:cNvPr id="123" name="Ellipse 122"/>
          <p:cNvSpPr/>
          <p:nvPr/>
        </p:nvSpPr>
        <p:spPr>
          <a:xfrm>
            <a:off x="9906001" y="3257550"/>
            <a:ext cx="227520" cy="227520"/>
          </a:xfrm>
          <a:prstGeom prst="ellipse">
            <a:avLst/>
          </a:prstGeom>
          <a:solidFill>
            <a:srgbClr val="81D41A"/>
          </a:solidFill>
          <a:ln w="0"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Ellipse 123"/>
          <p:cNvSpPr/>
          <p:nvPr/>
        </p:nvSpPr>
        <p:spPr>
          <a:xfrm>
            <a:off x="9906001" y="3028950"/>
            <a:ext cx="227520" cy="227520"/>
          </a:xfrm>
          <a:prstGeom prst="ellipse">
            <a:avLst/>
          </a:prstGeom>
          <a:solidFill>
            <a:srgbClr val="FF0000"/>
          </a:solidFill>
          <a:ln w="0"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5" name="Ellipse 124"/>
          <p:cNvSpPr/>
          <p:nvPr/>
        </p:nvSpPr>
        <p:spPr>
          <a:xfrm>
            <a:off x="9906001" y="3486150"/>
            <a:ext cx="227520" cy="227520"/>
          </a:xfrm>
          <a:prstGeom prst="ellipse">
            <a:avLst/>
          </a:prstGeom>
          <a:solidFill>
            <a:srgbClr val="2A6099"/>
          </a:solidFill>
          <a:ln w="0">
            <a:solidFill>
              <a:schemeClr val="bg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27" name="Image 126"/>
          <p:cNvPicPr/>
          <p:nvPr/>
        </p:nvPicPr>
        <p:blipFill>
          <a:blip r:embed="rId2"/>
          <a:stretch/>
        </p:blipFill>
        <p:spPr>
          <a:xfrm>
            <a:off x="7162801" y="2114550"/>
            <a:ext cx="3885120" cy="4218480"/>
          </a:xfrm>
          <a:prstGeom prst="rect">
            <a:avLst/>
          </a:prstGeom>
          <a:ln w="0">
            <a:noFill/>
          </a:ln>
        </p:spPr>
      </p:pic>
      <p:sp>
        <p:nvSpPr>
          <p:cNvPr id="128" name="Ellipse 127"/>
          <p:cNvSpPr/>
          <p:nvPr/>
        </p:nvSpPr>
        <p:spPr>
          <a:xfrm>
            <a:off x="9906001" y="3257550"/>
            <a:ext cx="227520" cy="22752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0">
            <a:solidFill>
              <a:schemeClr val="bg2">
                <a:lumMod val="50000"/>
              </a:schemeClr>
            </a:solidFill>
          </a:ln>
          <a:scene3d>
            <a:camera prst="orthographicFront">
              <a:rot lat="21299999" lon="19799986" rev="21299999"/>
            </a:camera>
            <a:lightRig rig="threePt" dir="t"/>
          </a:scene3d>
          <a:sp3d prstMaterial="powder">
            <a:bevelT prst="convex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Ellipse 128"/>
          <p:cNvSpPr/>
          <p:nvPr/>
        </p:nvSpPr>
        <p:spPr>
          <a:xfrm>
            <a:off x="9906001" y="3028950"/>
            <a:ext cx="227520" cy="227520"/>
          </a:xfrm>
          <a:prstGeom prst="ellipse">
            <a:avLst/>
          </a:prstGeom>
          <a:solidFill>
            <a:srgbClr val="FF0000"/>
          </a:solidFill>
          <a:ln w="0">
            <a:solidFill>
              <a:schemeClr val="bg2">
                <a:lumMod val="50000"/>
              </a:schemeClr>
            </a:solidFill>
          </a:ln>
          <a:scene3d>
            <a:camera prst="orthographicFront">
              <a:rot lat="21299999" lon="19799986" rev="21299999"/>
            </a:camera>
            <a:lightRig rig="threePt" dir="t"/>
          </a:scene3d>
          <a:sp3d prstMaterial="powder">
            <a:bevelT prst="convex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Ellipse 129"/>
          <p:cNvSpPr/>
          <p:nvPr/>
        </p:nvSpPr>
        <p:spPr>
          <a:xfrm>
            <a:off x="9906001" y="3486150"/>
            <a:ext cx="227520" cy="227520"/>
          </a:xfrm>
          <a:prstGeom prst="ellipse">
            <a:avLst/>
          </a:prstGeom>
          <a:solidFill>
            <a:srgbClr val="FFC000"/>
          </a:solidFill>
          <a:ln w="0">
            <a:solidFill>
              <a:schemeClr val="bg2">
                <a:lumMod val="50000"/>
              </a:schemeClr>
            </a:solidFill>
          </a:ln>
          <a:scene3d>
            <a:camera prst="orthographicFront">
              <a:rot lat="21299999" lon="19799986" rev="21299999"/>
            </a:camera>
            <a:lightRig rig="threePt" dir="t"/>
          </a:scene3d>
          <a:sp3d prstMaterial="powder">
            <a:bevelT prst="convex"/>
            <a:bevelB w="1651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endParaRPr lang="en-US" sz="1800" b="0" u="none" strike="noStrik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" name="Flèche droite 1"/>
          <p:cNvSpPr/>
          <p:nvPr/>
        </p:nvSpPr>
        <p:spPr>
          <a:xfrm>
            <a:off x="5342446" y="3713670"/>
            <a:ext cx="1676400" cy="7239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12"/>
          <p:cNvSpPr/>
          <p:nvPr/>
        </p:nvSpPr>
        <p:spPr>
          <a:xfrm rot="20690611" flipV="1">
            <a:off x="10068027" y="2770357"/>
            <a:ext cx="1974746" cy="121174"/>
          </a:xfrm>
          <a:prstGeom prst="rightArrow">
            <a:avLst>
              <a:gd name="adj1" fmla="val 23419"/>
              <a:gd name="adj2" fmla="val 154947"/>
            </a:avLst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 droite 15"/>
          <p:cNvSpPr/>
          <p:nvPr/>
        </p:nvSpPr>
        <p:spPr>
          <a:xfrm flipV="1">
            <a:off x="10133521" y="3303849"/>
            <a:ext cx="1896555" cy="121174"/>
          </a:xfrm>
          <a:prstGeom prst="rightArrow">
            <a:avLst>
              <a:gd name="adj1" fmla="val 23419"/>
              <a:gd name="adj2" fmla="val 154947"/>
            </a:avLst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 droite 16"/>
          <p:cNvSpPr/>
          <p:nvPr/>
        </p:nvSpPr>
        <p:spPr>
          <a:xfrm rot="931351" flipV="1">
            <a:off x="10087864" y="3855345"/>
            <a:ext cx="1960930" cy="121174"/>
          </a:xfrm>
          <a:prstGeom prst="rightArrow">
            <a:avLst>
              <a:gd name="adj1" fmla="val 23419"/>
              <a:gd name="adj2" fmla="val 154947"/>
            </a:avLst>
          </a:prstGeom>
          <a:solidFill>
            <a:schemeClr val="tx1"/>
          </a:solidFill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2050060" y="2252699"/>
            <a:ext cx="226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Humain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2050060" y="3112029"/>
            <a:ext cx="2265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2050059" y="3958164"/>
            <a:ext cx="2580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Environnement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122871" y="6284310"/>
            <a:ext cx="4167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Gilet Traditionnel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7424812" y="6284310"/>
            <a:ext cx="4167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SalamtyAi Gilet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796544" y="6939844"/>
            <a:ext cx="4617634" cy="97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3 Boutons de déclaration des accidents pour 3 catégories</a:t>
            </a:r>
            <a:endParaRPr lang="fr-FR" sz="2800" b="1" dirty="0"/>
          </a:p>
        </p:txBody>
      </p:sp>
      <p:sp>
        <p:nvSpPr>
          <p:cNvPr id="4" name="Rectangle 3"/>
          <p:cNvSpPr/>
          <p:nvPr/>
        </p:nvSpPr>
        <p:spPr>
          <a:xfrm>
            <a:off x="7760798" y="1589789"/>
            <a:ext cx="4290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Déclaration d</a:t>
            </a:r>
            <a:r>
              <a:rPr lang="fr-FR" sz="3200" b="1" dirty="0" smtClean="0"/>
              <a:t>’</a:t>
            </a:r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: </a:t>
            </a:r>
            <a:endParaRPr lang="fr-F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16"/>
          <p:cNvSpPr/>
          <p:nvPr/>
        </p:nvSpPr>
        <p:spPr>
          <a:xfrm>
            <a:off x="995130" y="464515"/>
            <a:ext cx="7552800" cy="556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4351"/>
              </a:lnSpc>
              <a:tabLst>
                <a:tab pos="0" algn="l"/>
              </a:tabLst>
            </a:pPr>
            <a:r>
              <a:rPr lang="en-US" sz="4800" b="1" u="none" strike="noStrike" spc="-7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Services et </a:t>
            </a:r>
            <a:r>
              <a:rPr lang="en-US" sz="4800" b="1" u="none" strike="noStrike" spc="-7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Fonctionalités</a:t>
            </a:r>
            <a:r>
              <a:rPr lang="en-US" sz="4800" b="1" u="none" strike="noStrike" spc="-7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: </a:t>
            </a:r>
            <a:endParaRPr lang="en-US" sz="48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26" name="Chevron 25"/>
          <p:cNvSpPr/>
          <p:nvPr/>
        </p:nvSpPr>
        <p:spPr>
          <a:xfrm>
            <a:off x="333302" y="364736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 0"/>
          <p:cNvSpPr/>
          <p:nvPr/>
        </p:nvSpPr>
        <p:spPr>
          <a:xfrm>
            <a:off x="1062025" y="658725"/>
            <a:ext cx="10951843" cy="2110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Tableaux de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bord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de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l'administrateur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et du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gestionnaire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: Surveillance et </a:t>
            </a: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aperçus</a:t>
            </a:r>
            <a:endParaRPr lang="en-US" sz="4400" b="1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Arial"/>
            </a:endParaRPr>
          </a:p>
        </p:txBody>
      </p:sp>
      <p:sp>
        <p:nvSpPr>
          <p:cNvPr id="170" name="Text 1"/>
          <p:cNvSpPr/>
          <p:nvPr/>
        </p:nvSpPr>
        <p:spPr>
          <a:xfrm>
            <a:off x="7614720" y="4033800"/>
            <a:ext cx="6184080" cy="381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endParaRPr lang="en-US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Text 2"/>
          <p:cNvSpPr/>
          <p:nvPr/>
        </p:nvSpPr>
        <p:spPr>
          <a:xfrm>
            <a:off x="837720" y="600933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Tableau de bord de l'administrateur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Text 3"/>
          <p:cNvSpPr/>
          <p:nvPr/>
        </p:nvSpPr>
        <p:spPr>
          <a:xfrm>
            <a:off x="837720" y="6600810"/>
            <a:ext cx="618408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Fournit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données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à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l'échelle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l'organisation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y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compris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scores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sécurité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, les incidents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d'incendie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et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alertes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capteurs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gaz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nocifs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3" name="Text 4"/>
          <p:cNvSpPr/>
          <p:nvPr/>
        </p:nvSpPr>
        <p:spPr>
          <a:xfrm>
            <a:off x="7614720" y="600933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Tableau de bord du gestionnaire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Text 5"/>
          <p:cNvSpPr/>
          <p:nvPr/>
        </p:nvSpPr>
        <p:spPr>
          <a:xfrm>
            <a:off x="7614720" y="6600810"/>
            <a:ext cx="618408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Offre des données spécifiques aux usines/zones industrielles, y compris des scores de sécurité, des incidents d'incendie et des alertes de capteurs de gaz.</a:t>
            </a:r>
            <a:endParaRPr lang="en-US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5" name="Image 174"/>
          <p:cNvPicPr/>
          <p:nvPr/>
        </p:nvPicPr>
        <p:blipFill>
          <a:blip r:embed="rId3"/>
          <a:stretch/>
        </p:blipFill>
        <p:spPr>
          <a:xfrm>
            <a:off x="11878920" y="7783560"/>
            <a:ext cx="2751480" cy="446040"/>
          </a:xfrm>
          <a:prstGeom prst="rect">
            <a:avLst/>
          </a:prstGeom>
          <a:ln w="0">
            <a:noFill/>
          </a:ln>
        </p:spPr>
      </p:pic>
      <p:pic>
        <p:nvPicPr>
          <p:cNvPr id="11" name="Image 10"/>
          <p:cNvPicPr/>
          <p:nvPr/>
        </p:nvPicPr>
        <p:blipFill>
          <a:blip r:embed="rId4"/>
          <a:srcRect t="6627"/>
          <a:stretch/>
        </p:blipFill>
        <p:spPr>
          <a:xfrm>
            <a:off x="837720" y="2633123"/>
            <a:ext cx="5718060" cy="29585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963" y="2598507"/>
            <a:ext cx="5718060" cy="2958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23223" y="413097"/>
            <a:ext cx="1809599" cy="1767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Chevron 13"/>
          <p:cNvSpPr/>
          <p:nvPr/>
        </p:nvSpPr>
        <p:spPr>
          <a:xfrm>
            <a:off x="455503" y="706197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 0" descr="preencoded.png"/>
          <p:cNvPicPr/>
          <p:nvPr/>
        </p:nvPicPr>
        <p:blipFill>
          <a:blip r:embed="rId3"/>
          <a:stretch/>
        </p:blipFill>
        <p:spPr>
          <a:xfrm>
            <a:off x="9144000" y="0"/>
            <a:ext cx="5484960" cy="8228160"/>
          </a:xfrm>
          <a:prstGeom prst="rect">
            <a:avLst/>
          </a:prstGeom>
          <a:ln w="0">
            <a:noFill/>
          </a:ln>
        </p:spPr>
      </p:pic>
      <p:sp>
        <p:nvSpPr>
          <p:cNvPr id="149" name="Text 0"/>
          <p:cNvSpPr/>
          <p:nvPr/>
        </p:nvSpPr>
        <p:spPr>
          <a:xfrm>
            <a:off x="813870" y="489060"/>
            <a:ext cx="6996630" cy="1406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b="1" u="none" strike="noStrike" spc="-88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Fondation</a:t>
            </a:r>
            <a:r>
              <a:rPr lang="en-US" sz="4400" b="1" u="none" strike="noStrike" spc="-88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Source Serif Pro Semi Bold"/>
                <a:ea typeface="Source Serif Pro Semi Bold"/>
              </a:rPr>
              <a:t> technique : </a:t>
            </a:r>
            <a:endParaRPr lang="en-US" sz="4400" b="1" u="none" strike="noStrike" spc="-88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Source Serif Pro Semi Bold"/>
              <a:ea typeface="Source Serif Pro Semi Bold"/>
            </a:endParaRPr>
          </a:p>
          <a:p>
            <a:pPr>
              <a:lnSpc>
                <a:spcPts val="5499"/>
              </a:lnSpc>
              <a:tabLst>
                <a:tab pos="0" algn="l"/>
              </a:tabLst>
            </a:pPr>
            <a:r>
              <a:rPr lang="en-US" sz="4400" u="none" strike="noStrike" spc="-88" dirty="0" smtClean="0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Un </a:t>
            </a:r>
            <a:r>
              <a:rPr lang="en-US" sz="4400" u="none" strike="noStrike" spc="-88" dirty="0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mélange </a:t>
            </a:r>
            <a:r>
              <a:rPr lang="en-US" sz="4400" u="none" strike="noStrike" spc="-88" dirty="0" err="1">
                <a:solidFill>
                  <a:srgbClr val="000000"/>
                </a:solidFill>
                <a:uFillTx/>
                <a:latin typeface="Source Serif Pro Semi Bold"/>
                <a:ea typeface="Source Serif Pro Semi Bold"/>
              </a:rPr>
              <a:t>d'expertise</a:t>
            </a:r>
            <a:endParaRPr lang="en-US" sz="440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Image 1" descr="preencoded.png"/>
          <p:cNvPicPr/>
          <p:nvPr/>
        </p:nvPicPr>
        <p:blipFill>
          <a:blip r:embed="rId4"/>
          <a:stretch/>
        </p:blipFill>
        <p:spPr>
          <a:xfrm>
            <a:off x="837720" y="2539800"/>
            <a:ext cx="596880" cy="596880"/>
          </a:xfrm>
          <a:prstGeom prst="rect">
            <a:avLst/>
          </a:prstGeom>
          <a:ln w="0">
            <a:noFill/>
          </a:ln>
        </p:spPr>
      </p:pic>
      <p:sp>
        <p:nvSpPr>
          <p:cNvPr id="151" name="Text 1"/>
          <p:cNvSpPr/>
          <p:nvPr/>
        </p:nvSpPr>
        <p:spPr>
          <a:xfrm>
            <a:off x="837720" y="3377520"/>
            <a:ext cx="311472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IBM Cloud Object Storage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Text 2"/>
          <p:cNvSpPr/>
          <p:nvPr/>
        </p:nvSpPr>
        <p:spPr>
          <a:xfrm>
            <a:off x="837720" y="3873240"/>
            <a:ext cx="35532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Permet un stockage sécurisé et évolutif des données.</a:t>
            </a:r>
            <a:endParaRPr lang="en-US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3" name="Image 2" descr="preencoded.png"/>
          <p:cNvPicPr/>
          <p:nvPr/>
        </p:nvPicPr>
        <p:blipFill>
          <a:blip r:embed="rId5"/>
          <a:stretch/>
        </p:blipFill>
        <p:spPr>
          <a:xfrm>
            <a:off x="4751280" y="2539800"/>
            <a:ext cx="596880" cy="596880"/>
          </a:xfrm>
          <a:prstGeom prst="rect">
            <a:avLst/>
          </a:prstGeom>
          <a:ln w="0">
            <a:noFill/>
          </a:ln>
        </p:spPr>
      </p:pic>
      <p:sp>
        <p:nvSpPr>
          <p:cNvPr id="154" name="Text 3"/>
          <p:cNvSpPr/>
          <p:nvPr/>
        </p:nvSpPr>
        <p:spPr>
          <a:xfrm>
            <a:off x="4751280" y="337752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Python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5" name="Text 4"/>
          <p:cNvSpPr/>
          <p:nvPr/>
        </p:nvSpPr>
        <p:spPr>
          <a:xfrm>
            <a:off x="4751280" y="3873240"/>
            <a:ext cx="384027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Fournit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un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langage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programmation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robuste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pour le </a:t>
            </a:r>
            <a:r>
              <a:rPr lang="en-US" sz="1850" b="0" u="none" strike="noStrike" spc="-37" dirty="0" err="1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développement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Image 3" descr="preencoded.png"/>
          <p:cNvPicPr/>
          <p:nvPr/>
        </p:nvPicPr>
        <p:blipFill>
          <a:blip r:embed="rId6"/>
          <a:stretch/>
        </p:blipFill>
        <p:spPr>
          <a:xfrm>
            <a:off x="837720" y="5357160"/>
            <a:ext cx="596880" cy="596880"/>
          </a:xfrm>
          <a:prstGeom prst="rect">
            <a:avLst/>
          </a:prstGeom>
          <a:ln w="0">
            <a:noFill/>
          </a:ln>
        </p:spPr>
      </p:pic>
      <p:sp>
        <p:nvSpPr>
          <p:cNvPr id="157" name="Text 5"/>
          <p:cNvSpPr/>
          <p:nvPr/>
        </p:nvSpPr>
        <p:spPr>
          <a:xfrm>
            <a:off x="837720" y="619524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OpenCV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Text 6"/>
          <p:cNvSpPr/>
          <p:nvPr/>
        </p:nvSpPr>
        <p:spPr>
          <a:xfrm>
            <a:off x="837720" y="6690600"/>
            <a:ext cx="355320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Facilitates real-time image and video processing.</a:t>
            </a:r>
            <a:endParaRPr lang="en-US" sz="185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9" name="Image 4" descr="preencoded.png"/>
          <p:cNvPicPr/>
          <p:nvPr/>
        </p:nvPicPr>
        <p:blipFill>
          <a:blip r:embed="rId7"/>
          <a:stretch/>
        </p:blipFill>
        <p:spPr>
          <a:xfrm>
            <a:off x="4751280" y="5357160"/>
            <a:ext cx="596880" cy="596880"/>
          </a:xfrm>
          <a:prstGeom prst="rect">
            <a:avLst/>
          </a:prstGeom>
          <a:ln w="0">
            <a:noFill/>
          </a:ln>
        </p:spPr>
      </p:pic>
      <p:sp>
        <p:nvSpPr>
          <p:cNvPr id="160" name="Text 7"/>
          <p:cNvSpPr/>
          <p:nvPr/>
        </p:nvSpPr>
        <p:spPr>
          <a:xfrm>
            <a:off x="4751280" y="6195240"/>
            <a:ext cx="2814840" cy="350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>
              <a:lnSpc>
                <a:spcPts val="2750"/>
              </a:lnSpc>
              <a:tabLst>
                <a:tab pos="0" algn="l"/>
              </a:tabLst>
            </a:pPr>
            <a:r>
              <a:rPr lang="en-US" sz="2200" b="0" u="none" strike="noStrike" spc="-45">
                <a:solidFill>
                  <a:srgbClr val="272525"/>
                </a:solidFill>
                <a:uFillTx/>
                <a:latin typeface="Source Serif Pro Semi Bold"/>
                <a:ea typeface="Source Serif Pro Semi Bold"/>
              </a:rPr>
              <a:t>Tensorflow</a:t>
            </a:r>
            <a:endParaRPr lang="en-US" sz="2200" b="0" u="none" strike="noStrik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1" name="Text 8"/>
          <p:cNvSpPr/>
          <p:nvPr/>
        </p:nvSpPr>
        <p:spPr>
          <a:xfrm>
            <a:off x="4751280" y="6690600"/>
            <a:ext cx="4183170" cy="764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>
              <a:lnSpc>
                <a:spcPts val="2999"/>
              </a:lnSpc>
              <a:tabLst>
                <a:tab pos="0" algn="l"/>
              </a:tabLst>
            </a:pP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Permet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de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renforcer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les </a:t>
            </a:r>
            <a:r>
              <a:rPr lang="en-US" sz="1850" b="0" u="none" strike="noStrike" spc="-37" dirty="0" err="1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algorithmes</a:t>
            </a:r>
            <a:r>
              <a:rPr lang="en-US" sz="1850" b="0" u="none" strike="noStrike" spc="-37" dirty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 </a:t>
            </a:r>
            <a:r>
              <a:rPr lang="en-US" sz="1850" b="0" u="none" strike="noStrike" spc="-37" dirty="0" smtClean="0">
                <a:solidFill>
                  <a:srgbClr val="272525"/>
                </a:solidFill>
                <a:uFillTx/>
                <a:latin typeface="Source Sans Pro"/>
                <a:ea typeface="Source Sans Pro"/>
              </a:rPr>
              <a:t>du ML et du DL.</a:t>
            </a:r>
            <a:endParaRPr lang="en-US" sz="1850" b="0" u="none" strike="noStrike" dirty="0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252825" y="525570"/>
            <a:ext cx="437220" cy="609600"/>
          </a:xfrm>
          <a:prstGeom prst="chevron">
            <a:avLst>
              <a:gd name="adj" fmla="val 48257"/>
            </a:avLst>
          </a:prstGeom>
          <a:gradFill>
            <a:gsLst>
              <a:gs pos="0">
                <a:srgbClr val="F27EE4"/>
              </a:gs>
              <a:gs pos="100000">
                <a:srgbClr val="00B0F0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782</Words>
  <Application>Microsoft Office PowerPoint</Application>
  <PresentationFormat>Personnalisé</PresentationFormat>
  <Paragraphs>101</Paragraphs>
  <Slides>15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7</vt:i4>
      </vt:variant>
      <vt:variant>
        <vt:lpstr>Titres des diapositives</vt:lpstr>
      </vt:variant>
      <vt:variant>
        <vt:i4>15</vt:i4>
      </vt:variant>
    </vt:vector>
  </HeadingPairs>
  <TitlesOfParts>
    <vt:vector size="32" baseType="lpstr">
      <vt:lpstr>MS Gothic</vt:lpstr>
      <vt:lpstr>Arial</vt:lpstr>
      <vt:lpstr>Calibri</vt:lpstr>
      <vt:lpstr>DejaVu Sans</vt:lpstr>
      <vt:lpstr>Kunstler Script</vt:lpstr>
      <vt:lpstr>Source Sans Pro</vt:lpstr>
      <vt:lpstr>Source Serif Pro Semi Bold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Compte Microsoft</cp:lastModifiedBy>
  <cp:revision>18</cp:revision>
  <dcterms:created xsi:type="dcterms:W3CDTF">2024-11-30T10:04:05Z</dcterms:created>
  <dcterms:modified xsi:type="dcterms:W3CDTF">2025-05-04T01:29:52Z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On-screen Show (16:9)</vt:lpwstr>
  </property>
  <property fmtid="{D5CDD505-2E9C-101B-9397-08002B2CF9AE}" pid="4" name="Slides">
    <vt:i4>10</vt:i4>
  </property>
</Properties>
</file>